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0" d="100"/>
          <a:sy n="90" d="100"/>
        </p:scale>
        <p:origin x="1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5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084784"/>
            <a:ext cx="7477601" cy="1666399"/>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Latar Belakang OptiRoute</a:t>
            </a:r>
            <a:endParaRPr lang="en-US" sz="5249" dirty="0"/>
          </a:p>
        </p:txBody>
      </p:sp>
      <p:sp>
        <p:nvSpPr>
          <p:cNvPr id="6" name="Text 3"/>
          <p:cNvSpPr/>
          <p:nvPr/>
        </p:nvSpPr>
        <p:spPr>
          <a:xfrm>
            <a:off x="6319599" y="4084439"/>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OptiRoute adalah sebuah solusi perancangan prototipe pemetaan risiko bencana yang inovatif. Dengan pendekatan yang berbasis data, OptiRoute memungkinkan pengguna untuk mengidentifikasi dan memitigasi risiko bencana dengan lebih </a:t>
            </a:r>
            <a:r>
              <a:rPr lang="en-US" sz="1750" dirty="0" err="1">
                <a:solidFill>
                  <a:srgbClr val="EBECEF"/>
                </a:solidFill>
                <a:latin typeface="Epilogue" pitchFamily="34" charset="0"/>
                <a:ea typeface="Epilogue" pitchFamily="34" charset="-122"/>
                <a:cs typeface="Epilogue" pitchFamily="34" charset="-120"/>
              </a:rPr>
              <a:t>efektif</a:t>
            </a:r>
            <a:r>
              <a:rPr lang="en-US" sz="1750" dirty="0">
                <a:solidFill>
                  <a:srgbClr val="EBECEF"/>
                </a:solidFill>
                <a:latin typeface="Epilogue" pitchFamily="34" charset="0"/>
                <a:ea typeface="Epilogue" pitchFamily="34" charset="-122"/>
                <a:cs typeface="Epilogue" pitchFamily="34" charset="-120"/>
              </a:rPr>
              <a:t>.</a:t>
            </a:r>
          </a:p>
          <a:p>
            <a:pPr marL="0" indent="0">
              <a:lnSpc>
                <a:spcPts val="2799"/>
              </a:lnSpc>
              <a:buNone/>
            </a:pPr>
            <a:endParaRPr lang="en-US" sz="1750" dirty="0"/>
          </a:p>
        </p:txBody>
      </p:sp>
      <p:sp>
        <p:nvSpPr>
          <p:cNvPr id="9" name="Text 5"/>
          <p:cNvSpPr/>
          <p:nvPr/>
        </p:nvSpPr>
        <p:spPr>
          <a:xfrm>
            <a:off x="6786086" y="5755958"/>
            <a:ext cx="3294102"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txBody>
          <a:bodyPr/>
          <a:lstStyle/>
          <a:p>
            <a:endParaRPr lang="en-ID" dirty="0"/>
          </a:p>
        </p:txBody>
      </p:sp>
      <p:sp>
        <p:nvSpPr>
          <p:cNvPr id="5" name="Text 2"/>
          <p:cNvSpPr/>
          <p:nvPr/>
        </p:nvSpPr>
        <p:spPr>
          <a:xfrm>
            <a:off x="833199" y="2518053"/>
            <a:ext cx="6665952" cy="833199"/>
          </a:xfrm>
          <a:prstGeom prst="rect">
            <a:avLst/>
          </a:prstGeom>
          <a:noFill/>
          <a:ln/>
        </p:spPr>
        <p:txBody>
          <a:bodyPr wrap="none" rtlCol="0" anchor="t"/>
          <a:lstStyle/>
          <a:p>
            <a:pPr marL="0" indent="0">
              <a:lnSpc>
                <a:spcPts val="6561"/>
              </a:lnSpc>
              <a:buNone/>
            </a:pPr>
            <a:r>
              <a:rPr lang="en-US" sz="5249" dirty="0" err="1">
                <a:solidFill>
                  <a:srgbClr val="FFFFFF"/>
                </a:solidFill>
                <a:latin typeface="Fraunces" pitchFamily="34" charset="0"/>
                <a:ea typeface="Fraunces" pitchFamily="34" charset="-122"/>
              </a:rPr>
              <a:t>Terimakasih</a:t>
            </a:r>
            <a:endParaRPr lang="en-US" sz="5249" dirty="0"/>
          </a:p>
        </p:txBody>
      </p:sp>
      <p:sp>
        <p:nvSpPr>
          <p:cNvPr id="6" name="Text 3"/>
          <p:cNvSpPr/>
          <p:nvPr/>
        </p:nvSpPr>
        <p:spPr>
          <a:xfrm>
            <a:off x="833199" y="3684508"/>
            <a:ext cx="7477601" cy="1066205"/>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833199" y="5000625"/>
            <a:ext cx="7477601" cy="710803"/>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314212"/>
            <a:ext cx="93064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Tujuan Perancangan Prototipe Pemetaan Risiko Bencana</a:t>
            </a:r>
            <a:endParaRPr lang="en-US" sz="4374" dirty="0"/>
          </a:p>
        </p:txBody>
      </p:sp>
      <p:sp>
        <p:nvSpPr>
          <p:cNvPr id="6" name="Shape 3"/>
          <p:cNvSpPr/>
          <p:nvPr/>
        </p:nvSpPr>
        <p:spPr>
          <a:xfrm>
            <a:off x="4490799" y="3036213"/>
            <a:ext cx="4542115" cy="2006203"/>
          </a:xfrm>
          <a:prstGeom prst="roundRect">
            <a:avLst>
              <a:gd name="adj" fmla="val 4984"/>
            </a:avLst>
          </a:prstGeom>
          <a:solidFill>
            <a:srgbClr val="283157"/>
          </a:solidFill>
          <a:ln w="7620">
            <a:solidFill>
              <a:srgbClr val="414A70"/>
            </a:solidFill>
            <a:prstDash val="solid"/>
          </a:ln>
        </p:spPr>
      </p:sp>
      <p:sp>
        <p:nvSpPr>
          <p:cNvPr id="7" name="Text 4"/>
          <p:cNvSpPr/>
          <p:nvPr/>
        </p:nvSpPr>
        <p:spPr>
          <a:xfrm>
            <a:off x="4720590" y="3266003"/>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Identifikasi Risiko</a:t>
            </a:r>
            <a:endParaRPr lang="en-US" sz="2187" dirty="0"/>
          </a:p>
        </p:txBody>
      </p:sp>
      <p:sp>
        <p:nvSpPr>
          <p:cNvPr id="8" name="Text 5"/>
          <p:cNvSpPr/>
          <p:nvPr/>
        </p:nvSpPr>
        <p:spPr>
          <a:xfrm>
            <a:off x="4720590" y="3746421"/>
            <a:ext cx="4082534"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Menentukan risiko-risiko yang mungkin terjadi di berbagai wilayah.</a:t>
            </a:r>
            <a:endParaRPr lang="en-US" sz="1750" dirty="0"/>
          </a:p>
        </p:txBody>
      </p:sp>
      <p:sp>
        <p:nvSpPr>
          <p:cNvPr id="9" name="Shape 6"/>
          <p:cNvSpPr/>
          <p:nvPr/>
        </p:nvSpPr>
        <p:spPr>
          <a:xfrm>
            <a:off x="9255085" y="3036213"/>
            <a:ext cx="4542115" cy="2006203"/>
          </a:xfrm>
          <a:prstGeom prst="roundRect">
            <a:avLst>
              <a:gd name="adj" fmla="val 4984"/>
            </a:avLst>
          </a:prstGeom>
          <a:solidFill>
            <a:srgbClr val="283157"/>
          </a:solidFill>
          <a:ln w="7620">
            <a:solidFill>
              <a:srgbClr val="414A70"/>
            </a:solidFill>
            <a:prstDash val="solid"/>
          </a:ln>
        </p:spPr>
      </p:sp>
      <p:sp>
        <p:nvSpPr>
          <p:cNvPr id="10" name="Text 7"/>
          <p:cNvSpPr/>
          <p:nvPr/>
        </p:nvSpPr>
        <p:spPr>
          <a:xfrm>
            <a:off x="9484876" y="3266003"/>
            <a:ext cx="277749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Prediksi Dampak</a:t>
            </a:r>
            <a:endParaRPr lang="en-US" sz="2187" dirty="0"/>
          </a:p>
        </p:txBody>
      </p:sp>
      <p:sp>
        <p:nvSpPr>
          <p:cNvPr id="11" name="Text 8"/>
          <p:cNvSpPr/>
          <p:nvPr/>
        </p:nvSpPr>
        <p:spPr>
          <a:xfrm>
            <a:off x="9484876" y="3746421"/>
            <a:ext cx="408253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Memprediksi dampak dari risiko bencana terhadap masyarakat dan lingkungan.</a:t>
            </a:r>
            <a:endParaRPr lang="en-US" sz="1750" dirty="0"/>
          </a:p>
        </p:txBody>
      </p:sp>
      <p:sp>
        <p:nvSpPr>
          <p:cNvPr id="12" name="Shape 9"/>
          <p:cNvSpPr/>
          <p:nvPr/>
        </p:nvSpPr>
        <p:spPr>
          <a:xfrm>
            <a:off x="4490799" y="5264587"/>
            <a:ext cx="9306401" cy="1650802"/>
          </a:xfrm>
          <a:prstGeom prst="roundRect">
            <a:avLst>
              <a:gd name="adj" fmla="val 6057"/>
            </a:avLst>
          </a:prstGeom>
          <a:solidFill>
            <a:srgbClr val="283157"/>
          </a:solidFill>
          <a:ln w="7620">
            <a:solidFill>
              <a:srgbClr val="414A70"/>
            </a:solidFill>
            <a:prstDash val="solid"/>
          </a:ln>
        </p:spPr>
      </p:sp>
      <p:sp>
        <p:nvSpPr>
          <p:cNvPr id="13" name="Text 10"/>
          <p:cNvSpPr/>
          <p:nvPr/>
        </p:nvSpPr>
        <p:spPr>
          <a:xfrm>
            <a:off x="4720590" y="5494377"/>
            <a:ext cx="4941570" cy="347186"/>
          </a:xfrm>
          <a:prstGeom prst="rect">
            <a:avLst/>
          </a:prstGeom>
          <a:noFill/>
          <a:ln/>
        </p:spPr>
        <p:txBody>
          <a:bodyPr wrap="none" rtlCol="0" anchor="t"/>
          <a:lstStyle/>
          <a:p>
            <a:pPr marL="0" indent="0">
              <a:lnSpc>
                <a:spcPts val="2734"/>
              </a:lnSpc>
              <a:buNone/>
            </a:pPr>
            <a:r>
              <a:rPr lang="en-US" sz="2187" dirty="0">
                <a:solidFill>
                  <a:srgbClr val="EBECEF"/>
                </a:solidFill>
                <a:latin typeface="Fraunces" pitchFamily="34" charset="0"/>
                <a:ea typeface="Fraunces" pitchFamily="34" charset="-122"/>
                <a:cs typeface="Fraunces" pitchFamily="34" charset="-120"/>
              </a:rPr>
              <a:t>Komitmen Peningkatan Keselamatan</a:t>
            </a:r>
            <a:endParaRPr lang="en-US" sz="2187" dirty="0"/>
          </a:p>
        </p:txBody>
      </p:sp>
      <p:sp>
        <p:nvSpPr>
          <p:cNvPr id="14" name="Text 11"/>
          <p:cNvSpPr/>
          <p:nvPr/>
        </p:nvSpPr>
        <p:spPr>
          <a:xfrm>
            <a:off x="4720590" y="5974794"/>
            <a:ext cx="8846820" cy="710803"/>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Membangun prototipe yang berkomitmen pada peningkatan keselamatan masyarakat.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181484" y="0"/>
            <a:ext cx="14630400" cy="8229600"/>
          </a:xfrm>
          <a:prstGeom prst="rect">
            <a:avLst/>
          </a:prstGeom>
          <a:solidFill>
            <a:srgbClr val="080E26">
              <a:alpha val="80000"/>
            </a:srgbClr>
          </a:solidFill>
          <a:ln/>
        </p:spPr>
        <p:txBody>
          <a:bodyPr/>
          <a:lstStyle/>
          <a:p>
            <a:endParaRPr lang="en-ID"/>
          </a:p>
        </p:txBody>
      </p:sp>
      <p:sp>
        <p:nvSpPr>
          <p:cNvPr id="6" name="Text 3"/>
          <p:cNvSpPr/>
          <p:nvPr/>
        </p:nvSpPr>
        <p:spPr>
          <a:xfrm>
            <a:off x="2037993" y="2979063"/>
            <a:ext cx="8288417"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Langkah-</a:t>
            </a:r>
            <a:r>
              <a:rPr lang="en-US" sz="4374" dirty="0" err="1">
                <a:solidFill>
                  <a:srgbClr val="FFFFFF"/>
                </a:solidFill>
                <a:latin typeface="Fraunces" pitchFamily="34" charset="0"/>
                <a:ea typeface="Fraunces" pitchFamily="34" charset="-122"/>
                <a:cs typeface="Fraunces" pitchFamily="34" charset="-120"/>
              </a:rPr>
              <a:t>langkah</a:t>
            </a:r>
            <a:r>
              <a:rPr lang="en-US" sz="4374" dirty="0">
                <a:solidFill>
                  <a:srgbClr val="FFFFFF"/>
                </a:solidFill>
                <a:latin typeface="Fraunces" pitchFamily="34" charset="0"/>
                <a:ea typeface="Fraunces" pitchFamily="34" charset="-122"/>
                <a:cs typeface="Fraunces" pitchFamily="34" charset="-120"/>
              </a:rPr>
              <a:t> </a:t>
            </a:r>
            <a:r>
              <a:rPr lang="en-US" sz="4374" dirty="0" err="1">
                <a:solidFill>
                  <a:srgbClr val="FFFFFF"/>
                </a:solidFill>
                <a:latin typeface="Fraunces" pitchFamily="34" charset="0"/>
                <a:ea typeface="Fraunces" pitchFamily="34" charset="-122"/>
                <a:cs typeface="Fraunces" pitchFamily="34" charset="-120"/>
              </a:rPr>
              <a:t>Perancangan</a:t>
            </a:r>
            <a:endParaRPr lang="en-US" sz="4374" dirty="0"/>
          </a:p>
        </p:txBody>
      </p:sp>
      <p:sp>
        <p:nvSpPr>
          <p:cNvPr id="7" name="Text 4"/>
          <p:cNvSpPr/>
          <p:nvPr/>
        </p:nvSpPr>
        <p:spPr>
          <a:xfrm>
            <a:off x="2393394" y="4006691"/>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BECEF"/>
                </a:solidFill>
                <a:latin typeface="Epilogue" pitchFamily="34" charset="0"/>
                <a:ea typeface="Epilogue" pitchFamily="34" charset="-122"/>
                <a:cs typeface="Epilogue" pitchFamily="34" charset="-120"/>
              </a:rPr>
              <a:t>Analisis Risiko:</a:t>
            </a:r>
            <a:r>
              <a:rPr lang="en-US" sz="1750" dirty="0">
                <a:solidFill>
                  <a:srgbClr val="EBECEF"/>
                </a:solidFill>
                <a:latin typeface="Epilogue" pitchFamily="34" charset="0"/>
                <a:ea typeface="Epilogue" pitchFamily="34" charset="-122"/>
                <a:cs typeface="Epilogue" pitchFamily="34" charset="-120"/>
              </a:rPr>
              <a:t> Identifikasi dan evaluasi potensi risiko bencana yang mungkin terjadi.</a:t>
            </a:r>
            <a:endParaRPr lang="en-US" sz="1750" dirty="0"/>
          </a:p>
        </p:txBody>
      </p:sp>
      <p:sp>
        <p:nvSpPr>
          <p:cNvPr id="8" name="Text 5"/>
          <p:cNvSpPr/>
          <p:nvPr/>
        </p:nvSpPr>
        <p:spPr>
          <a:xfrm>
            <a:off x="2393394" y="4450913"/>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BECEF"/>
                </a:solidFill>
                <a:latin typeface="Epilogue" pitchFamily="34" charset="0"/>
                <a:ea typeface="Epilogue" pitchFamily="34" charset="-122"/>
                <a:cs typeface="Epilogue" pitchFamily="34" charset="-120"/>
              </a:rPr>
              <a:t>Pemetaan Wilayah:</a:t>
            </a:r>
            <a:r>
              <a:rPr lang="en-US" sz="1750" dirty="0">
                <a:solidFill>
                  <a:srgbClr val="EBECEF"/>
                </a:solidFill>
                <a:latin typeface="Epilogue" pitchFamily="34" charset="0"/>
                <a:ea typeface="Epilogue" pitchFamily="34" charset="-122"/>
                <a:cs typeface="Epilogue" pitchFamily="34" charset="-120"/>
              </a:rPr>
              <a:t> Menentukan area yang rentan dan memetakan wilayah tersebut.</a:t>
            </a:r>
            <a:endParaRPr lang="en-US" sz="1750" dirty="0"/>
          </a:p>
        </p:txBody>
      </p:sp>
      <p:sp>
        <p:nvSpPr>
          <p:cNvPr id="9" name="Text 6"/>
          <p:cNvSpPr/>
          <p:nvPr/>
        </p:nvSpPr>
        <p:spPr>
          <a:xfrm>
            <a:off x="2393394" y="489513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EBECEF"/>
                </a:solidFill>
                <a:latin typeface="Epilogue" pitchFamily="34" charset="0"/>
                <a:ea typeface="Epilogue" pitchFamily="34" charset="-122"/>
                <a:cs typeface="Epilogue" pitchFamily="34" charset="-120"/>
              </a:rPr>
              <a:t>Pengembangan Prototipe:</a:t>
            </a:r>
            <a:r>
              <a:rPr lang="en-US" sz="1750" dirty="0">
                <a:solidFill>
                  <a:srgbClr val="EBECEF"/>
                </a:solidFill>
                <a:latin typeface="Epilogue" pitchFamily="34" charset="0"/>
                <a:ea typeface="Epilogue" pitchFamily="34" charset="-122"/>
                <a:cs typeface="Epilogue" pitchFamily="34" charset="-120"/>
              </a:rPr>
              <a:t> Membangun model pemetaan risiko bencana yang </a:t>
            </a:r>
            <a:r>
              <a:rPr lang="en-US" sz="1750" dirty="0" err="1">
                <a:solidFill>
                  <a:srgbClr val="EBECEF"/>
                </a:solidFill>
                <a:latin typeface="Epilogue" pitchFamily="34" charset="0"/>
                <a:ea typeface="Epilogue" pitchFamily="34" charset="-122"/>
                <a:cs typeface="Epilogue" pitchFamily="34" charset="-120"/>
              </a:rPr>
              <a:t>efektif</a:t>
            </a:r>
            <a:r>
              <a:rPr lang="en-US" sz="1750" dirty="0">
                <a:solidFill>
                  <a:srgbClr val="EBECEF"/>
                </a:solidFill>
                <a:latin typeface="Epilogue" pitchFamily="34" charset="0"/>
                <a:ea typeface="Epilogue" pitchFamily="34" charset="-122"/>
                <a:cs typeface="Epilogue"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dirty="0">
                <a:solidFill>
                  <a:srgbClr val="FFFFFF"/>
                </a:solidFill>
                <a:latin typeface="Fraunces" pitchFamily="34" charset="0"/>
                <a:ea typeface="Fraunces" pitchFamily="34" charset="-122"/>
                <a:cs typeface="Fraunces" pitchFamily="34" charset="-120"/>
              </a:rPr>
              <a:t>Alat dan Teknologi yang Digunakan</a:t>
            </a:r>
            <a:endParaRPr lang="en-US" sz="4338" dirty="0"/>
          </a:p>
        </p:txBody>
      </p:sp>
      <p:sp>
        <p:nvSpPr>
          <p:cNvPr id="6" name="Shape 3"/>
          <p:cNvSpPr/>
          <p:nvPr/>
        </p:nvSpPr>
        <p:spPr>
          <a:xfrm>
            <a:off x="1134785" y="2315170"/>
            <a:ext cx="44053" cy="5306854"/>
          </a:xfrm>
          <a:prstGeom prst="roundRect">
            <a:avLst>
              <a:gd name="adj" fmla="val 225099"/>
            </a:avLst>
          </a:prstGeom>
          <a:solidFill>
            <a:srgbClr val="414A70"/>
          </a:solidFill>
          <a:ln/>
        </p:spPr>
      </p:sp>
      <p:sp>
        <p:nvSpPr>
          <p:cNvPr id="7" name="Shape 4"/>
          <p:cNvSpPr/>
          <p:nvPr/>
        </p:nvSpPr>
        <p:spPr>
          <a:xfrm>
            <a:off x="1404699" y="2713077"/>
            <a:ext cx="771168" cy="44053"/>
          </a:xfrm>
          <a:prstGeom prst="roundRect">
            <a:avLst>
              <a:gd name="adj" fmla="val 225099"/>
            </a:avLst>
          </a:prstGeom>
          <a:solidFill>
            <a:srgbClr val="414A70"/>
          </a:solidFill>
          <a:ln/>
        </p:spPr>
      </p:sp>
      <p:sp>
        <p:nvSpPr>
          <p:cNvPr id="8" name="Shape 5"/>
          <p:cNvSpPr/>
          <p:nvPr/>
        </p:nvSpPr>
        <p:spPr>
          <a:xfrm>
            <a:off x="908923" y="2487335"/>
            <a:ext cx="495776" cy="495776"/>
          </a:xfrm>
          <a:prstGeom prst="roundRect">
            <a:avLst>
              <a:gd name="adj" fmla="val 20002"/>
            </a:avLst>
          </a:prstGeom>
          <a:solidFill>
            <a:srgbClr val="283157"/>
          </a:solidFill>
          <a:ln w="7620">
            <a:solidFill>
              <a:srgbClr val="414A70"/>
            </a:solidFill>
            <a:prstDash val="solid"/>
          </a:ln>
        </p:spPr>
      </p:sp>
      <p:sp>
        <p:nvSpPr>
          <p:cNvPr id="9" name="Text 6"/>
          <p:cNvSpPr/>
          <p:nvPr/>
        </p:nvSpPr>
        <p:spPr>
          <a:xfrm>
            <a:off x="1080968" y="2528649"/>
            <a:ext cx="151567" cy="413147"/>
          </a:xfrm>
          <a:prstGeom prst="rect">
            <a:avLst/>
          </a:prstGeom>
          <a:noFill/>
          <a:ln/>
        </p:spPr>
        <p:txBody>
          <a:bodyPr wrap="none" rtlCol="0" anchor="t"/>
          <a:lstStyle/>
          <a:p>
            <a:pPr marL="0" indent="0" algn="ctr">
              <a:lnSpc>
                <a:spcPts val="3253"/>
              </a:lnSpc>
              <a:buNone/>
            </a:pPr>
            <a:r>
              <a:rPr lang="en-US" sz="2603" dirty="0">
                <a:solidFill>
                  <a:srgbClr val="EBECEF"/>
                </a:solidFill>
                <a:latin typeface="Fraunces" pitchFamily="34" charset="0"/>
                <a:ea typeface="Fraunces" pitchFamily="34" charset="-122"/>
                <a:cs typeface="Fraunces" pitchFamily="34" charset="-120"/>
              </a:rPr>
              <a:t>1</a:t>
            </a:r>
            <a:endParaRPr lang="en-US" sz="2603" dirty="0"/>
          </a:p>
        </p:txBody>
      </p:sp>
      <p:sp>
        <p:nvSpPr>
          <p:cNvPr id="10" name="Text 7"/>
          <p:cNvSpPr/>
          <p:nvPr/>
        </p:nvSpPr>
        <p:spPr>
          <a:xfrm>
            <a:off x="2368748" y="2535436"/>
            <a:ext cx="2988469" cy="344329"/>
          </a:xfrm>
          <a:prstGeom prst="rect">
            <a:avLst/>
          </a:prstGeom>
          <a:noFill/>
          <a:ln/>
        </p:spPr>
        <p:txBody>
          <a:bodyPr wrap="none" rtlCol="0" anchor="t"/>
          <a:lstStyle/>
          <a:p>
            <a:pPr marL="0" indent="0" algn="l">
              <a:lnSpc>
                <a:spcPts val="2711"/>
              </a:lnSpc>
              <a:buNone/>
            </a:pPr>
            <a:r>
              <a:rPr lang="en-US" sz="2169" dirty="0">
                <a:solidFill>
                  <a:srgbClr val="EBECEF"/>
                </a:solidFill>
                <a:latin typeface="Fraunces" pitchFamily="34" charset="0"/>
                <a:ea typeface="Fraunces" pitchFamily="34" charset="-122"/>
                <a:cs typeface="Fraunces" pitchFamily="34" charset="-120"/>
              </a:rPr>
              <a:t>Sensor Risiko Bencana</a:t>
            </a:r>
            <a:endParaRPr lang="en-US" sz="2169" dirty="0"/>
          </a:p>
        </p:txBody>
      </p:sp>
      <p:sp>
        <p:nvSpPr>
          <p:cNvPr id="11" name="Text 8"/>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EBECEF"/>
                </a:solidFill>
                <a:latin typeface="Epilogue" pitchFamily="34" charset="0"/>
                <a:ea typeface="Epilogue" pitchFamily="34" charset="-122"/>
                <a:cs typeface="Epilogue" pitchFamily="34" charset="-120"/>
              </a:rPr>
              <a:t>Menggunakan teknologi sensor untuk mendeteksi potensi risiko bencana secara real-time.</a:t>
            </a:r>
            <a:endParaRPr lang="en-US" sz="1735" dirty="0"/>
          </a:p>
        </p:txBody>
      </p:sp>
      <p:sp>
        <p:nvSpPr>
          <p:cNvPr id="12" name="Shape 9"/>
          <p:cNvSpPr/>
          <p:nvPr/>
        </p:nvSpPr>
        <p:spPr>
          <a:xfrm>
            <a:off x="1404699" y="4555450"/>
            <a:ext cx="771168" cy="44053"/>
          </a:xfrm>
          <a:prstGeom prst="roundRect">
            <a:avLst>
              <a:gd name="adj" fmla="val 225099"/>
            </a:avLst>
          </a:prstGeom>
          <a:solidFill>
            <a:srgbClr val="414A70"/>
          </a:solidFill>
          <a:ln/>
        </p:spPr>
      </p:sp>
      <p:sp>
        <p:nvSpPr>
          <p:cNvPr id="13" name="Shape 10"/>
          <p:cNvSpPr/>
          <p:nvPr/>
        </p:nvSpPr>
        <p:spPr>
          <a:xfrm>
            <a:off x="908923" y="4329708"/>
            <a:ext cx="495776" cy="495776"/>
          </a:xfrm>
          <a:prstGeom prst="roundRect">
            <a:avLst>
              <a:gd name="adj" fmla="val 20002"/>
            </a:avLst>
          </a:prstGeom>
          <a:solidFill>
            <a:srgbClr val="283157"/>
          </a:solidFill>
          <a:ln w="7620">
            <a:solidFill>
              <a:srgbClr val="414A70"/>
            </a:solidFill>
            <a:prstDash val="solid"/>
          </a:ln>
        </p:spPr>
      </p:sp>
      <p:sp>
        <p:nvSpPr>
          <p:cNvPr id="14" name="Text 11"/>
          <p:cNvSpPr/>
          <p:nvPr/>
        </p:nvSpPr>
        <p:spPr>
          <a:xfrm>
            <a:off x="1056680" y="4371023"/>
            <a:ext cx="200263" cy="413147"/>
          </a:xfrm>
          <a:prstGeom prst="rect">
            <a:avLst/>
          </a:prstGeom>
          <a:noFill/>
          <a:ln/>
        </p:spPr>
        <p:txBody>
          <a:bodyPr wrap="none" rtlCol="0" anchor="t"/>
          <a:lstStyle/>
          <a:p>
            <a:pPr marL="0" indent="0" algn="ctr">
              <a:lnSpc>
                <a:spcPts val="3253"/>
              </a:lnSpc>
              <a:buNone/>
            </a:pPr>
            <a:r>
              <a:rPr lang="en-US" sz="2603" dirty="0">
                <a:solidFill>
                  <a:srgbClr val="EBECEF"/>
                </a:solidFill>
                <a:latin typeface="Fraunces" pitchFamily="34" charset="0"/>
                <a:ea typeface="Fraunces" pitchFamily="34" charset="-122"/>
                <a:cs typeface="Fraunces" pitchFamily="34" charset="-120"/>
              </a:rPr>
              <a:t>2</a:t>
            </a:r>
            <a:endParaRPr lang="en-US" sz="2603" dirty="0"/>
          </a:p>
        </p:txBody>
      </p:sp>
      <p:sp>
        <p:nvSpPr>
          <p:cNvPr id="15" name="Text 12"/>
          <p:cNvSpPr/>
          <p:nvPr/>
        </p:nvSpPr>
        <p:spPr>
          <a:xfrm>
            <a:off x="2368748" y="4377809"/>
            <a:ext cx="4332565" cy="344329"/>
          </a:xfrm>
          <a:prstGeom prst="rect">
            <a:avLst/>
          </a:prstGeom>
          <a:noFill/>
          <a:ln/>
        </p:spPr>
        <p:txBody>
          <a:bodyPr wrap="none" rtlCol="0" anchor="t"/>
          <a:lstStyle/>
          <a:p>
            <a:pPr marL="0" indent="0" algn="l">
              <a:lnSpc>
                <a:spcPts val="2711"/>
              </a:lnSpc>
              <a:buNone/>
            </a:pPr>
            <a:r>
              <a:rPr lang="en-US" sz="2169" dirty="0">
                <a:solidFill>
                  <a:srgbClr val="EBECEF"/>
                </a:solidFill>
                <a:latin typeface="Fraunces" pitchFamily="34" charset="0"/>
                <a:ea typeface="Fraunces" pitchFamily="34" charset="-122"/>
                <a:cs typeface="Fraunces" pitchFamily="34" charset="-120"/>
              </a:rPr>
              <a:t>Sistem Informasi Geografis (SIG)</a:t>
            </a:r>
            <a:endParaRPr lang="en-US" sz="2169" dirty="0"/>
          </a:p>
        </p:txBody>
      </p:sp>
      <p:sp>
        <p:nvSpPr>
          <p:cNvPr id="16" name="Text 13"/>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EBECEF"/>
                </a:solidFill>
                <a:latin typeface="Epilogue" pitchFamily="34" charset="0"/>
                <a:ea typeface="Epilogue" pitchFamily="34" charset="-122"/>
                <a:cs typeface="Epilogue" pitchFamily="34" charset="-120"/>
              </a:rPr>
              <a:t>Mengintegrasikan data geografis untuk visualisasi dan analisis risiko bencana.</a:t>
            </a:r>
            <a:endParaRPr lang="en-US" sz="1735" dirty="0"/>
          </a:p>
        </p:txBody>
      </p:sp>
      <p:sp>
        <p:nvSpPr>
          <p:cNvPr id="17" name="Shape 14"/>
          <p:cNvSpPr/>
          <p:nvPr/>
        </p:nvSpPr>
        <p:spPr>
          <a:xfrm>
            <a:off x="1404699" y="6397823"/>
            <a:ext cx="771168" cy="44053"/>
          </a:xfrm>
          <a:prstGeom prst="roundRect">
            <a:avLst>
              <a:gd name="adj" fmla="val 225099"/>
            </a:avLst>
          </a:prstGeom>
          <a:solidFill>
            <a:srgbClr val="414A70"/>
          </a:solidFill>
          <a:ln/>
        </p:spPr>
      </p:sp>
      <p:sp>
        <p:nvSpPr>
          <p:cNvPr id="18" name="Shape 15"/>
          <p:cNvSpPr/>
          <p:nvPr/>
        </p:nvSpPr>
        <p:spPr>
          <a:xfrm>
            <a:off x="908923" y="6172081"/>
            <a:ext cx="495776" cy="495776"/>
          </a:xfrm>
          <a:prstGeom prst="roundRect">
            <a:avLst>
              <a:gd name="adj" fmla="val 20002"/>
            </a:avLst>
          </a:prstGeom>
          <a:solidFill>
            <a:srgbClr val="283157"/>
          </a:solidFill>
          <a:ln w="7620">
            <a:solidFill>
              <a:srgbClr val="414A70"/>
            </a:solidFill>
            <a:prstDash val="solid"/>
          </a:ln>
        </p:spPr>
      </p:sp>
      <p:sp>
        <p:nvSpPr>
          <p:cNvPr id="19" name="Text 16"/>
          <p:cNvSpPr/>
          <p:nvPr/>
        </p:nvSpPr>
        <p:spPr>
          <a:xfrm>
            <a:off x="1065609" y="6213396"/>
            <a:ext cx="182404" cy="413147"/>
          </a:xfrm>
          <a:prstGeom prst="rect">
            <a:avLst/>
          </a:prstGeom>
          <a:noFill/>
          <a:ln/>
        </p:spPr>
        <p:txBody>
          <a:bodyPr wrap="none" rtlCol="0" anchor="t"/>
          <a:lstStyle/>
          <a:p>
            <a:pPr marL="0" indent="0" algn="ctr">
              <a:lnSpc>
                <a:spcPts val="3253"/>
              </a:lnSpc>
              <a:buNone/>
            </a:pPr>
            <a:r>
              <a:rPr lang="en-US" sz="2603" dirty="0">
                <a:solidFill>
                  <a:srgbClr val="EBECEF"/>
                </a:solidFill>
                <a:latin typeface="Fraunces" pitchFamily="34" charset="0"/>
                <a:ea typeface="Fraunces" pitchFamily="34" charset="-122"/>
                <a:cs typeface="Fraunces" pitchFamily="34" charset="-120"/>
              </a:rPr>
              <a:t>3</a:t>
            </a:r>
            <a:endParaRPr lang="en-US" sz="2603" dirty="0"/>
          </a:p>
        </p:txBody>
      </p:sp>
      <p:sp>
        <p:nvSpPr>
          <p:cNvPr id="20" name="Text 17"/>
          <p:cNvSpPr/>
          <p:nvPr/>
        </p:nvSpPr>
        <p:spPr>
          <a:xfrm>
            <a:off x="2368748" y="6220182"/>
            <a:ext cx="3292435" cy="344329"/>
          </a:xfrm>
          <a:prstGeom prst="rect">
            <a:avLst/>
          </a:prstGeom>
          <a:noFill/>
          <a:ln/>
        </p:spPr>
        <p:txBody>
          <a:bodyPr wrap="none" rtlCol="0" anchor="t"/>
          <a:lstStyle/>
          <a:p>
            <a:pPr marL="0" indent="0" algn="l">
              <a:lnSpc>
                <a:spcPts val="2711"/>
              </a:lnSpc>
              <a:buNone/>
            </a:pPr>
            <a:r>
              <a:rPr lang="en-US" sz="2169" dirty="0">
                <a:solidFill>
                  <a:srgbClr val="EBECEF"/>
                </a:solidFill>
                <a:latin typeface="Fraunces" pitchFamily="34" charset="0"/>
                <a:ea typeface="Fraunces" pitchFamily="34" charset="-122"/>
                <a:cs typeface="Fraunces" pitchFamily="34" charset="-120"/>
              </a:rPr>
              <a:t>Machine Learning dan AI</a:t>
            </a:r>
            <a:endParaRPr lang="en-US" sz="2169" dirty="0"/>
          </a:p>
        </p:txBody>
      </p:sp>
      <p:sp>
        <p:nvSpPr>
          <p:cNvPr id="21" name="Text 18"/>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EBECEF"/>
                </a:solidFill>
                <a:latin typeface="Epilogue" pitchFamily="34" charset="0"/>
                <a:ea typeface="Epilogue" pitchFamily="34" charset="-122"/>
                <a:cs typeface="Epilogue" pitchFamily="34" charset="-120"/>
              </a:rPr>
              <a:t>Memanfaatkan teknologi machine learning dan kecerdasan buatan untuk prediksi dan analisis risiko bencana.</a:t>
            </a:r>
            <a:endParaRPr lang="en-US" sz="173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890123"/>
            <a:ext cx="6313646"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Implementasi Prototipe</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Implementasi prototipe pemetaan risiko bencana adalah langkah penting dalam menunjukkan hasil pemetaan dengan visual yang jelas dan informatif. Pemilihan pencahayaan yang cerah akan meningkatkan kejelasan visual.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396365"/>
            <a:ext cx="6138624"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Evaluasi dan Pengujian</a:t>
            </a:r>
            <a:endParaRPr lang="en-US" sz="4374" dirty="0"/>
          </a:p>
        </p:txBody>
      </p:sp>
      <p:sp>
        <p:nvSpPr>
          <p:cNvPr id="6" name="Text 3"/>
          <p:cNvSpPr/>
          <p:nvPr/>
        </p:nvSpPr>
        <p:spPr>
          <a:xfrm>
            <a:off x="6319599" y="2423993"/>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Pengujian prototipe dilakukan dengan membandingkan hasil pemetaan risiko bencana dengan data aktual. Evaluasi dilakukan untuk memvalidasi tingkat akurasi dan kehandalan prototipe. Prosedur pengujian mencakup pengumpulan feedback dari pengguna dan analisis kinerja sistem.</a:t>
            </a:r>
            <a:endParaRPr lang="en-US" sz="1750" dirty="0"/>
          </a:p>
        </p:txBody>
      </p:sp>
      <p:sp>
        <p:nvSpPr>
          <p:cNvPr id="7" name="Text 4"/>
          <p:cNvSpPr/>
          <p:nvPr/>
        </p:nvSpPr>
        <p:spPr>
          <a:xfrm>
            <a:off x="6319599" y="4450913"/>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Keberhasilan prototipe dievaluasi berdasarkan ketersediaan sumber daya, waktu respons, dan tingkat keakuratan prediksi. Hasil evaluasi akan menjadi dasar perbaikan dan pengembangan lebih lanjut.</a:t>
            </a:r>
            <a:endParaRPr lang="en-US" sz="1750" dirty="0"/>
          </a:p>
        </p:txBody>
      </p:sp>
      <p:sp>
        <p:nvSpPr>
          <p:cNvPr id="8" name="Text 5"/>
          <p:cNvSpPr/>
          <p:nvPr/>
        </p:nvSpPr>
        <p:spPr>
          <a:xfrm>
            <a:off x="6319599" y="5767030"/>
            <a:ext cx="7477601"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Dilakukan pengujian beban perangkat, kestabilan platform, dan respons sistem terhadap situasi simulasi bencana. Evaluasi juga mencakup aspek keamanan dan privasi data yang diolah.</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554480"/>
            <a:ext cx="916936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Manfaat Pemetaan Risiko Bencana</a:t>
            </a:r>
            <a:endParaRPr lang="en-US" sz="4374" dirty="0"/>
          </a:p>
        </p:txBody>
      </p:sp>
      <p:pic>
        <p:nvPicPr>
          <p:cNvPr id="5" name="Image 0" descr="preencoded.png"/>
          <p:cNvPicPr>
            <a:picLocks noChangeAspect="1"/>
          </p:cNvPicPr>
          <p:nvPr/>
        </p:nvPicPr>
        <p:blipFill>
          <a:blip r:embed="rId3"/>
          <a:stretch>
            <a:fillRect/>
          </a:stretch>
        </p:blipFill>
        <p:spPr>
          <a:xfrm>
            <a:off x="2037993" y="2693194"/>
            <a:ext cx="444341" cy="444341"/>
          </a:xfrm>
          <a:prstGeom prst="rect">
            <a:avLst/>
          </a:prstGeom>
        </p:spPr>
      </p:pic>
      <p:sp>
        <p:nvSpPr>
          <p:cNvPr id="6" name="Text 3"/>
          <p:cNvSpPr/>
          <p:nvPr/>
        </p:nvSpPr>
        <p:spPr>
          <a:xfrm>
            <a:off x="2037993" y="3359706"/>
            <a:ext cx="2388632"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Keamanan</a:t>
            </a:r>
            <a:endParaRPr lang="en-US" sz="2187" dirty="0"/>
          </a:p>
        </p:txBody>
      </p:sp>
      <p:sp>
        <p:nvSpPr>
          <p:cNvPr id="7" name="Text 4"/>
          <p:cNvSpPr/>
          <p:nvPr/>
        </p:nvSpPr>
        <p:spPr>
          <a:xfrm>
            <a:off x="2037993" y="3840123"/>
            <a:ext cx="2388632" cy="1777008"/>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Mengidentifikasi area risiko membantu meningkatkan keselamatan masyarakat.</a:t>
            </a:r>
            <a:endParaRPr lang="en-US" sz="1750" dirty="0"/>
          </a:p>
        </p:txBody>
      </p:sp>
      <p:pic>
        <p:nvPicPr>
          <p:cNvPr id="8" name="Image 1" descr="preencoded.png"/>
          <p:cNvPicPr>
            <a:picLocks noChangeAspect="1"/>
          </p:cNvPicPr>
          <p:nvPr/>
        </p:nvPicPr>
        <p:blipFill>
          <a:blip r:embed="rId4"/>
          <a:stretch>
            <a:fillRect/>
          </a:stretch>
        </p:blipFill>
        <p:spPr>
          <a:xfrm>
            <a:off x="4759881" y="2693194"/>
            <a:ext cx="444341" cy="444341"/>
          </a:xfrm>
          <a:prstGeom prst="rect">
            <a:avLst/>
          </a:prstGeom>
        </p:spPr>
      </p:pic>
      <p:sp>
        <p:nvSpPr>
          <p:cNvPr id="9" name="Text 5"/>
          <p:cNvSpPr/>
          <p:nvPr/>
        </p:nvSpPr>
        <p:spPr>
          <a:xfrm>
            <a:off x="4759881" y="3359706"/>
            <a:ext cx="2388632"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Pendidikan</a:t>
            </a:r>
            <a:endParaRPr lang="en-US" sz="2187" dirty="0"/>
          </a:p>
        </p:txBody>
      </p:sp>
      <p:sp>
        <p:nvSpPr>
          <p:cNvPr id="10" name="Text 6"/>
          <p:cNvSpPr/>
          <p:nvPr/>
        </p:nvSpPr>
        <p:spPr>
          <a:xfrm>
            <a:off x="4759881" y="3840123"/>
            <a:ext cx="2388632"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Pemetaan risiko bencana dapat meningkatkan kesadaran dan pengetahuan tentang risiko di wilayah tertentu.</a:t>
            </a:r>
            <a:endParaRPr lang="en-US" sz="1750" dirty="0"/>
          </a:p>
        </p:txBody>
      </p:sp>
      <p:pic>
        <p:nvPicPr>
          <p:cNvPr id="11" name="Image 2" descr="preencoded.png"/>
          <p:cNvPicPr>
            <a:picLocks noChangeAspect="1"/>
          </p:cNvPicPr>
          <p:nvPr/>
        </p:nvPicPr>
        <p:blipFill>
          <a:blip r:embed="rId5"/>
          <a:stretch>
            <a:fillRect/>
          </a:stretch>
        </p:blipFill>
        <p:spPr>
          <a:xfrm>
            <a:off x="7481768" y="2693194"/>
            <a:ext cx="444341" cy="444341"/>
          </a:xfrm>
          <a:prstGeom prst="rect">
            <a:avLst/>
          </a:prstGeom>
        </p:spPr>
      </p:pic>
      <p:sp>
        <p:nvSpPr>
          <p:cNvPr id="12" name="Text 7"/>
          <p:cNvSpPr/>
          <p:nvPr/>
        </p:nvSpPr>
        <p:spPr>
          <a:xfrm>
            <a:off x="7481768" y="3359706"/>
            <a:ext cx="2388632" cy="694373"/>
          </a:xfrm>
          <a:prstGeom prst="rect">
            <a:avLst/>
          </a:prstGeom>
          <a:noFill/>
          <a:ln/>
        </p:spPr>
        <p:txBody>
          <a:bodyPr wrap="squar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Kolaborasi Masyarakat</a:t>
            </a:r>
            <a:endParaRPr lang="en-US" sz="2187" dirty="0"/>
          </a:p>
        </p:txBody>
      </p:sp>
      <p:sp>
        <p:nvSpPr>
          <p:cNvPr id="13" name="Text 8"/>
          <p:cNvSpPr/>
          <p:nvPr/>
        </p:nvSpPr>
        <p:spPr>
          <a:xfrm>
            <a:off x="7481768" y="4187309"/>
            <a:ext cx="2388632" cy="2487811"/>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Pemetaan risiko dapat mendorong kolaborasi aktif antara warga dan pemerintah dalam menghadapi bencana.</a:t>
            </a:r>
            <a:endParaRPr lang="en-US" sz="1750" dirty="0"/>
          </a:p>
        </p:txBody>
      </p:sp>
      <p:pic>
        <p:nvPicPr>
          <p:cNvPr id="14" name="Image 3" descr="preencoded.png"/>
          <p:cNvPicPr>
            <a:picLocks noChangeAspect="1"/>
          </p:cNvPicPr>
          <p:nvPr/>
        </p:nvPicPr>
        <p:blipFill>
          <a:blip r:embed="rId6"/>
          <a:stretch>
            <a:fillRect/>
          </a:stretch>
        </p:blipFill>
        <p:spPr>
          <a:xfrm>
            <a:off x="10203656" y="2693194"/>
            <a:ext cx="444341" cy="444341"/>
          </a:xfrm>
          <a:prstGeom prst="rect">
            <a:avLst/>
          </a:prstGeom>
        </p:spPr>
      </p:pic>
      <p:sp>
        <p:nvSpPr>
          <p:cNvPr id="15" name="Text 9"/>
          <p:cNvSpPr/>
          <p:nvPr/>
        </p:nvSpPr>
        <p:spPr>
          <a:xfrm>
            <a:off x="10203656" y="3359706"/>
            <a:ext cx="2388751" cy="347186"/>
          </a:xfrm>
          <a:prstGeom prst="rect">
            <a:avLst/>
          </a:prstGeom>
          <a:noFill/>
          <a:ln/>
        </p:spPr>
        <p:txBody>
          <a:bodyPr wrap="none" rtlCol="0" anchor="t"/>
          <a:lstStyle/>
          <a:p>
            <a:pPr marL="0" indent="0" algn="l">
              <a:lnSpc>
                <a:spcPts val="2734"/>
              </a:lnSpc>
              <a:buNone/>
            </a:pPr>
            <a:r>
              <a:rPr lang="en-US" sz="2187" dirty="0">
                <a:solidFill>
                  <a:srgbClr val="EBECEF"/>
                </a:solidFill>
                <a:latin typeface="Fraunces" pitchFamily="34" charset="0"/>
                <a:ea typeface="Fraunces" pitchFamily="34" charset="-122"/>
                <a:cs typeface="Fraunces" pitchFamily="34" charset="-120"/>
              </a:rPr>
              <a:t>Respon Cepat</a:t>
            </a:r>
            <a:endParaRPr lang="en-US" sz="2187" dirty="0"/>
          </a:p>
        </p:txBody>
      </p:sp>
      <p:sp>
        <p:nvSpPr>
          <p:cNvPr id="16" name="Text 10"/>
          <p:cNvSpPr/>
          <p:nvPr/>
        </p:nvSpPr>
        <p:spPr>
          <a:xfrm>
            <a:off x="10203656" y="3840123"/>
            <a:ext cx="2388751" cy="2132409"/>
          </a:xfrm>
          <a:prstGeom prst="rect">
            <a:avLst/>
          </a:prstGeom>
          <a:noFill/>
          <a:ln/>
        </p:spPr>
        <p:txBody>
          <a:bodyPr wrap="square" rtlCol="0" anchor="t"/>
          <a:lstStyle/>
          <a:p>
            <a:pPr marL="0" indent="0" algn="l">
              <a:lnSpc>
                <a:spcPts val="2799"/>
              </a:lnSpc>
              <a:buNone/>
            </a:pPr>
            <a:r>
              <a:rPr lang="en-US" sz="1750" dirty="0">
                <a:solidFill>
                  <a:srgbClr val="EBECEF"/>
                </a:solidFill>
                <a:latin typeface="Epilogue" pitchFamily="34" charset="0"/>
                <a:ea typeface="Epilogue" pitchFamily="34" charset="-122"/>
                <a:cs typeface="Epilogue" pitchFamily="34" charset="-120"/>
              </a:rPr>
              <a:t>Informasi pemetaan dapat membantu dalam merancang rencana respons bencana yang lebih efektif.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175986" y="595193"/>
            <a:ext cx="10278428" cy="1352550"/>
          </a:xfrm>
          <a:prstGeom prst="rect">
            <a:avLst/>
          </a:prstGeom>
          <a:noFill/>
          <a:ln/>
        </p:spPr>
        <p:txBody>
          <a:bodyPr wrap="square" rtlCol="0" anchor="t"/>
          <a:lstStyle/>
          <a:p>
            <a:pPr marL="0" indent="0">
              <a:lnSpc>
                <a:spcPts val="5325"/>
              </a:lnSpc>
              <a:buNone/>
            </a:pPr>
            <a:r>
              <a:rPr lang="en-US" sz="4260" dirty="0">
                <a:solidFill>
                  <a:srgbClr val="FFFFFF"/>
                </a:solidFill>
                <a:latin typeface="Fraunces" pitchFamily="34" charset="0"/>
                <a:ea typeface="Fraunces" pitchFamily="34" charset="-122"/>
                <a:cs typeface="Fraunces" pitchFamily="34" charset="-120"/>
              </a:rPr>
              <a:t>Tantangan dalam Pengembangan Prototipe</a:t>
            </a:r>
            <a:endParaRPr lang="en-US" sz="4260" dirty="0"/>
          </a:p>
        </p:txBody>
      </p:sp>
      <p:sp>
        <p:nvSpPr>
          <p:cNvPr id="5" name="Text 3"/>
          <p:cNvSpPr/>
          <p:nvPr/>
        </p:nvSpPr>
        <p:spPr>
          <a:xfrm>
            <a:off x="2175986" y="2466975"/>
            <a:ext cx="4875252" cy="1384459"/>
          </a:xfrm>
          <a:prstGeom prst="rect">
            <a:avLst/>
          </a:prstGeom>
          <a:noFill/>
          <a:ln/>
        </p:spPr>
        <p:txBody>
          <a:bodyPr wrap="square" rtlCol="0" anchor="t"/>
          <a:lstStyle/>
          <a:p>
            <a:pPr marL="0" indent="0">
              <a:lnSpc>
                <a:spcPts val="2726"/>
              </a:lnSpc>
              <a:buNone/>
            </a:pPr>
            <a:r>
              <a:rPr lang="en-US" sz="1704" dirty="0">
                <a:solidFill>
                  <a:srgbClr val="EBECEF"/>
                </a:solidFill>
                <a:latin typeface="Epilogue" pitchFamily="34" charset="0"/>
                <a:ea typeface="Epilogue" pitchFamily="34" charset="-122"/>
                <a:cs typeface="Epilogue" pitchFamily="34" charset="-120"/>
              </a:rPr>
              <a:t>Pengembangan prototipe pemetaan risiko bencana memiliki tantangan unik seperti pengumpulan data akurat dan pemodelan risiko yang kompleks.</a:t>
            </a:r>
            <a:endParaRPr lang="en-US" sz="1704" dirty="0"/>
          </a:p>
        </p:txBody>
      </p:sp>
      <p:pic>
        <p:nvPicPr>
          <p:cNvPr id="6" name="Image 0" descr="preencoded.png"/>
          <p:cNvPicPr>
            <a:picLocks noChangeAspect="1"/>
          </p:cNvPicPr>
          <p:nvPr/>
        </p:nvPicPr>
        <p:blipFill>
          <a:blip r:embed="rId3"/>
          <a:stretch>
            <a:fillRect/>
          </a:stretch>
        </p:blipFill>
        <p:spPr>
          <a:xfrm>
            <a:off x="7586782" y="2515672"/>
            <a:ext cx="4875252" cy="48752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31267"/>
          </a:xfrm>
          <a:prstGeom prst="rect">
            <a:avLst/>
          </a:prstGeom>
          <a:solidFill>
            <a:srgbClr val="080E26"/>
          </a:solidFill>
          <a:ln/>
        </p:spPr>
      </p:sp>
      <p:sp>
        <p:nvSpPr>
          <p:cNvPr id="4" name="Text 2"/>
          <p:cNvSpPr/>
          <p:nvPr/>
        </p:nvSpPr>
        <p:spPr>
          <a:xfrm>
            <a:off x="2525792" y="554474"/>
            <a:ext cx="5041463" cy="630079"/>
          </a:xfrm>
          <a:prstGeom prst="rect">
            <a:avLst/>
          </a:prstGeom>
          <a:noFill/>
          <a:ln/>
        </p:spPr>
        <p:txBody>
          <a:bodyPr wrap="none" rtlCol="0" anchor="t"/>
          <a:lstStyle/>
          <a:p>
            <a:pPr marL="0" indent="0">
              <a:lnSpc>
                <a:spcPts val="4962"/>
              </a:lnSpc>
              <a:buNone/>
            </a:pPr>
            <a:r>
              <a:rPr lang="en-US" sz="3970" dirty="0">
                <a:solidFill>
                  <a:srgbClr val="FFFFFF"/>
                </a:solidFill>
                <a:latin typeface="Fraunces" pitchFamily="34" charset="0"/>
                <a:ea typeface="Fraunces" pitchFamily="34" charset="-122"/>
                <a:cs typeface="Fraunces" pitchFamily="34" charset="-120"/>
              </a:rPr>
              <a:t>Kesimpulan</a:t>
            </a:r>
            <a:endParaRPr lang="en-US" sz="3970" dirty="0"/>
          </a:p>
        </p:txBody>
      </p:sp>
      <p:pic>
        <p:nvPicPr>
          <p:cNvPr id="5" name="Image 0" descr="preencoded.png"/>
          <p:cNvPicPr>
            <a:picLocks noChangeAspect="1"/>
          </p:cNvPicPr>
          <p:nvPr/>
        </p:nvPicPr>
        <p:blipFill>
          <a:blip r:embed="rId3"/>
          <a:stretch>
            <a:fillRect/>
          </a:stretch>
        </p:blipFill>
        <p:spPr>
          <a:xfrm>
            <a:off x="4327803" y="1587818"/>
            <a:ext cx="1185267" cy="1484471"/>
          </a:xfrm>
          <a:prstGeom prst="rect">
            <a:avLst/>
          </a:prstGeom>
        </p:spPr>
      </p:pic>
      <p:sp>
        <p:nvSpPr>
          <p:cNvPr id="6" name="Text 3"/>
          <p:cNvSpPr/>
          <p:nvPr/>
        </p:nvSpPr>
        <p:spPr>
          <a:xfrm>
            <a:off x="4862632" y="2320766"/>
            <a:ext cx="115610" cy="403265"/>
          </a:xfrm>
          <a:prstGeom prst="rect">
            <a:avLst/>
          </a:prstGeom>
          <a:noFill/>
          <a:ln/>
        </p:spPr>
        <p:txBody>
          <a:bodyPr wrap="none" rtlCol="0" anchor="t"/>
          <a:lstStyle/>
          <a:p>
            <a:pPr marL="0" indent="0" algn="ctr">
              <a:lnSpc>
                <a:spcPts val="3176"/>
              </a:lnSpc>
              <a:buNone/>
            </a:pPr>
            <a:r>
              <a:rPr lang="en-US" sz="1985" dirty="0">
                <a:solidFill>
                  <a:srgbClr val="EBECEF"/>
                </a:solidFill>
                <a:latin typeface="Fraunces" pitchFamily="34" charset="0"/>
                <a:ea typeface="Fraunces" pitchFamily="34" charset="-122"/>
                <a:cs typeface="Fraunces" pitchFamily="34" charset="-120"/>
              </a:rPr>
              <a:t>1</a:t>
            </a:r>
            <a:endParaRPr lang="en-US" sz="1985" dirty="0"/>
          </a:p>
        </p:txBody>
      </p:sp>
      <p:sp>
        <p:nvSpPr>
          <p:cNvPr id="7" name="Text 4"/>
          <p:cNvSpPr/>
          <p:nvPr/>
        </p:nvSpPr>
        <p:spPr>
          <a:xfrm>
            <a:off x="5714643" y="1789390"/>
            <a:ext cx="4061579" cy="315039"/>
          </a:xfrm>
          <a:prstGeom prst="rect">
            <a:avLst/>
          </a:prstGeom>
          <a:noFill/>
          <a:ln/>
        </p:spPr>
        <p:txBody>
          <a:bodyPr wrap="none" rtlCol="0" anchor="t"/>
          <a:lstStyle/>
          <a:p>
            <a:pPr marL="0" indent="0" algn="l">
              <a:lnSpc>
                <a:spcPts val="2481"/>
              </a:lnSpc>
              <a:buNone/>
            </a:pPr>
            <a:r>
              <a:rPr lang="en-US" sz="1985" dirty="0">
                <a:solidFill>
                  <a:srgbClr val="EBECEF"/>
                </a:solidFill>
                <a:latin typeface="Fraunces" pitchFamily="34" charset="0"/>
                <a:ea typeface="Fraunces" pitchFamily="34" charset="-122"/>
                <a:cs typeface="Fraunces" pitchFamily="34" charset="-120"/>
              </a:rPr>
              <a:t>Kebutuhan akan Pemetaan Risiko</a:t>
            </a:r>
            <a:endParaRPr lang="en-US" sz="1985" dirty="0"/>
          </a:p>
        </p:txBody>
      </p:sp>
      <p:sp>
        <p:nvSpPr>
          <p:cNvPr id="8" name="Text 5"/>
          <p:cNvSpPr/>
          <p:nvPr/>
        </p:nvSpPr>
        <p:spPr>
          <a:xfrm>
            <a:off x="5714643" y="2225397"/>
            <a:ext cx="6188393" cy="645319"/>
          </a:xfrm>
          <a:prstGeom prst="rect">
            <a:avLst/>
          </a:prstGeom>
          <a:noFill/>
          <a:ln/>
        </p:spPr>
        <p:txBody>
          <a:bodyPr wrap="square" rtlCol="0" anchor="t"/>
          <a:lstStyle/>
          <a:p>
            <a:pPr marL="0" indent="0" algn="l">
              <a:lnSpc>
                <a:spcPts val="2541"/>
              </a:lnSpc>
              <a:buNone/>
            </a:pPr>
            <a:r>
              <a:rPr lang="en-US" sz="1588" dirty="0">
                <a:solidFill>
                  <a:srgbClr val="EBECEF"/>
                </a:solidFill>
                <a:latin typeface="Epilogue" pitchFamily="34" charset="0"/>
                <a:ea typeface="Epilogue" pitchFamily="34" charset="-122"/>
                <a:cs typeface="Epilogue" pitchFamily="34" charset="-120"/>
              </a:rPr>
              <a:t>Pemahaman yang mendalam akan pentingnya identifikasi risiko bencana.</a:t>
            </a:r>
            <a:endParaRPr lang="en-US" sz="1588" dirty="0"/>
          </a:p>
        </p:txBody>
      </p:sp>
      <p:sp>
        <p:nvSpPr>
          <p:cNvPr id="9" name="Shape 6"/>
          <p:cNvSpPr/>
          <p:nvPr/>
        </p:nvSpPr>
        <p:spPr>
          <a:xfrm>
            <a:off x="5563433" y="3074849"/>
            <a:ext cx="6490811" cy="20122"/>
          </a:xfrm>
          <a:prstGeom prst="roundRect">
            <a:avLst>
              <a:gd name="adj" fmla="val 450983"/>
            </a:avLst>
          </a:prstGeom>
          <a:solidFill>
            <a:srgbClr val="414A70"/>
          </a:solidFill>
          <a:ln/>
        </p:spPr>
      </p:sp>
      <p:pic>
        <p:nvPicPr>
          <p:cNvPr id="10" name="Image 1" descr="preencoded.png"/>
          <p:cNvPicPr>
            <a:picLocks noChangeAspect="1"/>
          </p:cNvPicPr>
          <p:nvPr/>
        </p:nvPicPr>
        <p:blipFill>
          <a:blip r:embed="rId4"/>
          <a:stretch>
            <a:fillRect/>
          </a:stretch>
        </p:blipFill>
        <p:spPr>
          <a:xfrm>
            <a:off x="3735110" y="3122652"/>
            <a:ext cx="2370653" cy="1484471"/>
          </a:xfrm>
          <a:prstGeom prst="rect">
            <a:avLst/>
          </a:prstGeom>
        </p:spPr>
      </p:pic>
      <p:sp>
        <p:nvSpPr>
          <p:cNvPr id="11" name="Text 7"/>
          <p:cNvSpPr/>
          <p:nvPr/>
        </p:nvSpPr>
        <p:spPr>
          <a:xfrm>
            <a:off x="4844058" y="3663196"/>
            <a:ext cx="152757" cy="403265"/>
          </a:xfrm>
          <a:prstGeom prst="rect">
            <a:avLst/>
          </a:prstGeom>
          <a:noFill/>
          <a:ln/>
        </p:spPr>
        <p:txBody>
          <a:bodyPr wrap="none" rtlCol="0" anchor="t"/>
          <a:lstStyle/>
          <a:p>
            <a:pPr marL="0" indent="0" algn="ctr">
              <a:lnSpc>
                <a:spcPts val="3176"/>
              </a:lnSpc>
              <a:buNone/>
            </a:pPr>
            <a:r>
              <a:rPr lang="en-US" sz="1985" dirty="0">
                <a:solidFill>
                  <a:srgbClr val="EBECEF"/>
                </a:solidFill>
                <a:latin typeface="Fraunces" pitchFamily="34" charset="0"/>
                <a:ea typeface="Fraunces" pitchFamily="34" charset="-122"/>
                <a:cs typeface="Fraunces" pitchFamily="34" charset="-120"/>
              </a:rPr>
              <a:t>2</a:t>
            </a:r>
            <a:endParaRPr lang="en-US" sz="1985" dirty="0"/>
          </a:p>
        </p:txBody>
      </p:sp>
      <p:sp>
        <p:nvSpPr>
          <p:cNvPr id="12" name="Text 8"/>
          <p:cNvSpPr/>
          <p:nvPr/>
        </p:nvSpPr>
        <p:spPr>
          <a:xfrm>
            <a:off x="6307336" y="3324225"/>
            <a:ext cx="3744873" cy="315039"/>
          </a:xfrm>
          <a:prstGeom prst="rect">
            <a:avLst/>
          </a:prstGeom>
          <a:noFill/>
          <a:ln/>
        </p:spPr>
        <p:txBody>
          <a:bodyPr wrap="none" rtlCol="0" anchor="t"/>
          <a:lstStyle/>
          <a:p>
            <a:pPr marL="0" indent="0" algn="l">
              <a:lnSpc>
                <a:spcPts val="2481"/>
              </a:lnSpc>
              <a:buNone/>
            </a:pPr>
            <a:r>
              <a:rPr lang="en-US" sz="1985" dirty="0">
                <a:solidFill>
                  <a:srgbClr val="EBECEF"/>
                </a:solidFill>
                <a:latin typeface="Fraunces" pitchFamily="34" charset="0"/>
                <a:ea typeface="Fraunces" pitchFamily="34" charset="-122"/>
                <a:cs typeface="Fraunces" pitchFamily="34" charset="-120"/>
              </a:rPr>
              <a:t>Manfaat Penggunaan Prototipe</a:t>
            </a:r>
            <a:endParaRPr lang="en-US" sz="1985" dirty="0"/>
          </a:p>
        </p:txBody>
      </p:sp>
      <p:sp>
        <p:nvSpPr>
          <p:cNvPr id="13" name="Text 9"/>
          <p:cNvSpPr/>
          <p:nvPr/>
        </p:nvSpPr>
        <p:spPr>
          <a:xfrm>
            <a:off x="6307336" y="3760232"/>
            <a:ext cx="5595699" cy="645319"/>
          </a:xfrm>
          <a:prstGeom prst="rect">
            <a:avLst/>
          </a:prstGeom>
          <a:noFill/>
          <a:ln/>
        </p:spPr>
        <p:txBody>
          <a:bodyPr wrap="square" rtlCol="0" anchor="t"/>
          <a:lstStyle/>
          <a:p>
            <a:pPr marL="0" indent="0" algn="l">
              <a:lnSpc>
                <a:spcPts val="2541"/>
              </a:lnSpc>
              <a:buNone/>
            </a:pPr>
            <a:r>
              <a:rPr lang="en-US" sz="1588" dirty="0">
                <a:solidFill>
                  <a:srgbClr val="EBECEF"/>
                </a:solidFill>
                <a:latin typeface="Epilogue" pitchFamily="34" charset="0"/>
                <a:ea typeface="Epilogue" pitchFamily="34" charset="-122"/>
                <a:cs typeface="Epilogue" pitchFamily="34" charset="-120"/>
              </a:rPr>
              <a:t>Pemetaan yang efisien untuk deteksi dini serta informasi yang terintegrasi.</a:t>
            </a:r>
            <a:endParaRPr lang="en-US" sz="1588" dirty="0"/>
          </a:p>
        </p:txBody>
      </p:sp>
      <p:sp>
        <p:nvSpPr>
          <p:cNvPr id="14" name="Shape 10"/>
          <p:cNvSpPr/>
          <p:nvPr/>
        </p:nvSpPr>
        <p:spPr>
          <a:xfrm>
            <a:off x="6156127" y="4609683"/>
            <a:ext cx="5898118" cy="20122"/>
          </a:xfrm>
          <a:prstGeom prst="roundRect">
            <a:avLst>
              <a:gd name="adj" fmla="val 450983"/>
            </a:avLst>
          </a:prstGeom>
          <a:solidFill>
            <a:srgbClr val="414A70"/>
          </a:solidFill>
          <a:ln/>
        </p:spPr>
      </p:sp>
      <p:pic>
        <p:nvPicPr>
          <p:cNvPr id="15" name="Image 2" descr="preencoded.png"/>
          <p:cNvPicPr>
            <a:picLocks noChangeAspect="1"/>
          </p:cNvPicPr>
          <p:nvPr/>
        </p:nvPicPr>
        <p:blipFill>
          <a:blip r:embed="rId5"/>
          <a:stretch>
            <a:fillRect/>
          </a:stretch>
        </p:blipFill>
        <p:spPr>
          <a:xfrm>
            <a:off x="3142417" y="4657487"/>
            <a:ext cx="3556040" cy="1484471"/>
          </a:xfrm>
          <a:prstGeom prst="rect">
            <a:avLst/>
          </a:prstGeom>
        </p:spPr>
      </p:pic>
      <p:sp>
        <p:nvSpPr>
          <p:cNvPr id="16" name="Text 11"/>
          <p:cNvSpPr/>
          <p:nvPr/>
        </p:nvSpPr>
        <p:spPr>
          <a:xfrm>
            <a:off x="4850844" y="5198031"/>
            <a:ext cx="139184" cy="403265"/>
          </a:xfrm>
          <a:prstGeom prst="rect">
            <a:avLst/>
          </a:prstGeom>
          <a:noFill/>
          <a:ln/>
        </p:spPr>
        <p:txBody>
          <a:bodyPr wrap="none" rtlCol="0" anchor="t"/>
          <a:lstStyle/>
          <a:p>
            <a:pPr marL="0" indent="0" algn="ctr">
              <a:lnSpc>
                <a:spcPts val="3176"/>
              </a:lnSpc>
              <a:buNone/>
            </a:pPr>
            <a:r>
              <a:rPr lang="en-US" sz="1985" dirty="0">
                <a:solidFill>
                  <a:srgbClr val="EBECEF"/>
                </a:solidFill>
                <a:latin typeface="Fraunces" pitchFamily="34" charset="0"/>
                <a:ea typeface="Fraunces" pitchFamily="34" charset="-122"/>
                <a:cs typeface="Fraunces" pitchFamily="34" charset="-120"/>
              </a:rPr>
              <a:t>3</a:t>
            </a:r>
            <a:endParaRPr lang="en-US" sz="1985" dirty="0"/>
          </a:p>
        </p:txBody>
      </p:sp>
      <p:sp>
        <p:nvSpPr>
          <p:cNvPr id="17" name="Text 12"/>
          <p:cNvSpPr/>
          <p:nvPr/>
        </p:nvSpPr>
        <p:spPr>
          <a:xfrm>
            <a:off x="6900029" y="4859060"/>
            <a:ext cx="2814042" cy="315039"/>
          </a:xfrm>
          <a:prstGeom prst="rect">
            <a:avLst/>
          </a:prstGeom>
          <a:noFill/>
          <a:ln/>
        </p:spPr>
        <p:txBody>
          <a:bodyPr wrap="none" rtlCol="0" anchor="t"/>
          <a:lstStyle/>
          <a:p>
            <a:pPr marL="0" indent="0" algn="l">
              <a:lnSpc>
                <a:spcPts val="2481"/>
              </a:lnSpc>
              <a:buNone/>
            </a:pPr>
            <a:r>
              <a:rPr lang="en-US" sz="1985" dirty="0">
                <a:solidFill>
                  <a:srgbClr val="EBECEF"/>
                </a:solidFill>
                <a:latin typeface="Fraunces" pitchFamily="34" charset="0"/>
                <a:ea typeface="Fraunces" pitchFamily="34" charset="-122"/>
                <a:cs typeface="Fraunces" pitchFamily="34" charset="-120"/>
              </a:rPr>
              <a:t>Potensi Dampak Positif</a:t>
            </a:r>
            <a:endParaRPr lang="en-US" sz="1985" dirty="0"/>
          </a:p>
        </p:txBody>
      </p:sp>
      <p:sp>
        <p:nvSpPr>
          <p:cNvPr id="18" name="Text 13"/>
          <p:cNvSpPr/>
          <p:nvPr/>
        </p:nvSpPr>
        <p:spPr>
          <a:xfrm>
            <a:off x="6900029" y="5295067"/>
            <a:ext cx="5003006" cy="645319"/>
          </a:xfrm>
          <a:prstGeom prst="rect">
            <a:avLst/>
          </a:prstGeom>
          <a:noFill/>
          <a:ln/>
        </p:spPr>
        <p:txBody>
          <a:bodyPr wrap="square" rtlCol="0" anchor="t"/>
          <a:lstStyle/>
          <a:p>
            <a:pPr marL="0" indent="0" algn="l">
              <a:lnSpc>
                <a:spcPts val="2541"/>
              </a:lnSpc>
              <a:buNone/>
            </a:pPr>
            <a:r>
              <a:rPr lang="en-US" sz="1588" dirty="0">
                <a:solidFill>
                  <a:srgbClr val="EBECEF"/>
                </a:solidFill>
                <a:latin typeface="Epilogue" pitchFamily="34" charset="0"/>
                <a:ea typeface="Epilogue" pitchFamily="34" charset="-122"/>
                <a:cs typeface="Epilogue" pitchFamily="34" charset="-120"/>
              </a:rPr>
              <a:t>Dukungan dalam perencanaan mitigasi dan respons tanggap bencana.</a:t>
            </a:r>
            <a:endParaRPr lang="en-US" sz="1588" dirty="0"/>
          </a:p>
        </p:txBody>
      </p:sp>
      <p:sp>
        <p:nvSpPr>
          <p:cNvPr id="19" name="Shape 14"/>
          <p:cNvSpPr/>
          <p:nvPr/>
        </p:nvSpPr>
        <p:spPr>
          <a:xfrm>
            <a:off x="6748820" y="6144518"/>
            <a:ext cx="5305425" cy="20122"/>
          </a:xfrm>
          <a:prstGeom prst="roundRect">
            <a:avLst>
              <a:gd name="adj" fmla="val 450983"/>
            </a:avLst>
          </a:prstGeom>
          <a:solidFill>
            <a:srgbClr val="414A70"/>
          </a:solidFill>
          <a:ln/>
        </p:spPr>
      </p:sp>
      <p:pic>
        <p:nvPicPr>
          <p:cNvPr id="20" name="Image 3" descr="preencoded.png"/>
          <p:cNvPicPr>
            <a:picLocks noChangeAspect="1"/>
          </p:cNvPicPr>
          <p:nvPr/>
        </p:nvPicPr>
        <p:blipFill>
          <a:blip r:embed="rId6"/>
          <a:stretch>
            <a:fillRect/>
          </a:stretch>
        </p:blipFill>
        <p:spPr>
          <a:xfrm>
            <a:off x="2549723" y="6192322"/>
            <a:ext cx="4741426" cy="1484471"/>
          </a:xfrm>
          <a:prstGeom prst="rect">
            <a:avLst/>
          </a:prstGeom>
        </p:spPr>
      </p:pic>
      <p:sp>
        <p:nvSpPr>
          <p:cNvPr id="21" name="Text 15"/>
          <p:cNvSpPr/>
          <p:nvPr/>
        </p:nvSpPr>
        <p:spPr>
          <a:xfrm>
            <a:off x="4843343" y="6732865"/>
            <a:ext cx="154186" cy="403265"/>
          </a:xfrm>
          <a:prstGeom prst="rect">
            <a:avLst/>
          </a:prstGeom>
          <a:noFill/>
          <a:ln/>
        </p:spPr>
        <p:txBody>
          <a:bodyPr wrap="none" rtlCol="0" anchor="t"/>
          <a:lstStyle/>
          <a:p>
            <a:pPr marL="0" indent="0" algn="ctr">
              <a:lnSpc>
                <a:spcPts val="3176"/>
              </a:lnSpc>
              <a:buNone/>
            </a:pPr>
            <a:r>
              <a:rPr lang="en-US" sz="1985" dirty="0">
                <a:solidFill>
                  <a:srgbClr val="EBECEF"/>
                </a:solidFill>
                <a:latin typeface="Fraunces" pitchFamily="34" charset="0"/>
                <a:ea typeface="Fraunces" pitchFamily="34" charset="-122"/>
                <a:cs typeface="Fraunces" pitchFamily="34" charset="-120"/>
              </a:rPr>
              <a:t>4</a:t>
            </a:r>
            <a:endParaRPr lang="en-US" sz="1985" dirty="0"/>
          </a:p>
        </p:txBody>
      </p:sp>
      <p:sp>
        <p:nvSpPr>
          <p:cNvPr id="22" name="Text 16"/>
          <p:cNvSpPr/>
          <p:nvPr/>
        </p:nvSpPr>
        <p:spPr>
          <a:xfrm>
            <a:off x="7492722" y="6393894"/>
            <a:ext cx="3996809" cy="315039"/>
          </a:xfrm>
          <a:prstGeom prst="rect">
            <a:avLst/>
          </a:prstGeom>
          <a:noFill/>
          <a:ln/>
        </p:spPr>
        <p:txBody>
          <a:bodyPr wrap="none" rtlCol="0" anchor="t"/>
          <a:lstStyle/>
          <a:p>
            <a:pPr marL="0" indent="0" algn="l">
              <a:lnSpc>
                <a:spcPts val="2481"/>
              </a:lnSpc>
              <a:buNone/>
            </a:pPr>
            <a:r>
              <a:rPr lang="en-US" sz="1985" dirty="0">
                <a:solidFill>
                  <a:srgbClr val="EBECEF"/>
                </a:solidFill>
                <a:latin typeface="Fraunces" pitchFamily="34" charset="0"/>
                <a:ea typeface="Fraunces" pitchFamily="34" charset="-122"/>
                <a:cs typeface="Fraunces" pitchFamily="34" charset="-120"/>
              </a:rPr>
              <a:t>Hambatan dalam Pengembangan</a:t>
            </a:r>
            <a:endParaRPr lang="en-US" sz="1985" dirty="0"/>
          </a:p>
        </p:txBody>
      </p:sp>
      <p:sp>
        <p:nvSpPr>
          <p:cNvPr id="23" name="Text 17"/>
          <p:cNvSpPr/>
          <p:nvPr/>
        </p:nvSpPr>
        <p:spPr>
          <a:xfrm>
            <a:off x="7492722" y="6829901"/>
            <a:ext cx="4410313" cy="645319"/>
          </a:xfrm>
          <a:prstGeom prst="rect">
            <a:avLst/>
          </a:prstGeom>
          <a:noFill/>
          <a:ln/>
        </p:spPr>
        <p:txBody>
          <a:bodyPr wrap="square" rtlCol="0" anchor="t"/>
          <a:lstStyle/>
          <a:p>
            <a:pPr marL="0" indent="0" algn="l">
              <a:lnSpc>
                <a:spcPts val="2541"/>
              </a:lnSpc>
              <a:buNone/>
            </a:pPr>
            <a:r>
              <a:rPr lang="en-US" sz="1588" dirty="0">
                <a:solidFill>
                  <a:srgbClr val="EBECEF"/>
                </a:solidFill>
                <a:latin typeface="Epilogue" pitchFamily="34" charset="0"/>
                <a:ea typeface="Epilogue" pitchFamily="34" charset="-122"/>
                <a:cs typeface="Epilogue" pitchFamily="34" charset="-120"/>
              </a:rPr>
              <a:t>Tantangan teknis dan kebutuhan finansial yang kompleks.</a:t>
            </a:r>
            <a:endParaRPr lang="en-US" sz="158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438</Words>
  <Application>Microsoft Office PowerPoint</Application>
  <PresentationFormat>Custom</PresentationFormat>
  <Paragraphs>64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Azlinsyah Fadhilah Meran</cp:lastModifiedBy>
  <cp:revision>2</cp:revision>
  <dcterms:created xsi:type="dcterms:W3CDTF">2024-03-26T01:32:37Z</dcterms:created>
  <dcterms:modified xsi:type="dcterms:W3CDTF">2024-03-26T01:45:15Z</dcterms:modified>
</cp:coreProperties>
</file>